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</p:sldIdLst>
  <p:sldSz cy="5143500" cx="9144000"/>
  <p:notesSz cx="6858000" cy="9144000"/>
  <p:embeddedFontLst>
    <p:embeddedFont>
      <p:font typeface="Proxima Nova"/>
      <p:regular r:id="rId30"/>
      <p:bold r:id="rId31"/>
      <p:italic r:id="rId32"/>
      <p:boldItalic r:id="rId33"/>
    </p:embeddedFont>
    <p:embeddedFont>
      <p:font typeface="Josefin Sans"/>
      <p:regular r:id="rId34"/>
      <p:bold r:id="rId35"/>
      <p:italic r:id="rId36"/>
      <p:boldItalic r:id="rId37"/>
    </p:embeddedFont>
    <p:embeddedFont>
      <p:font typeface="Alfa Slab One"/>
      <p:regular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ProximaNova-bold.fntdata"/><Relationship Id="rId30" Type="http://schemas.openxmlformats.org/officeDocument/2006/relationships/font" Target="fonts/ProximaNova-regular.fntdata"/><Relationship Id="rId11" Type="http://schemas.openxmlformats.org/officeDocument/2006/relationships/slide" Target="slides/slide6.xml"/><Relationship Id="rId33" Type="http://schemas.openxmlformats.org/officeDocument/2006/relationships/font" Target="fonts/ProximaNova-boldItalic.fntdata"/><Relationship Id="rId10" Type="http://schemas.openxmlformats.org/officeDocument/2006/relationships/slide" Target="slides/slide5.xml"/><Relationship Id="rId32" Type="http://schemas.openxmlformats.org/officeDocument/2006/relationships/font" Target="fonts/ProximaNova-italic.fntdata"/><Relationship Id="rId13" Type="http://schemas.openxmlformats.org/officeDocument/2006/relationships/slide" Target="slides/slide8.xml"/><Relationship Id="rId35" Type="http://schemas.openxmlformats.org/officeDocument/2006/relationships/font" Target="fonts/JosefinSans-bold.fntdata"/><Relationship Id="rId12" Type="http://schemas.openxmlformats.org/officeDocument/2006/relationships/slide" Target="slides/slide7.xml"/><Relationship Id="rId34" Type="http://schemas.openxmlformats.org/officeDocument/2006/relationships/font" Target="fonts/JosefinSans-regular.fntdata"/><Relationship Id="rId15" Type="http://schemas.openxmlformats.org/officeDocument/2006/relationships/slide" Target="slides/slide10.xml"/><Relationship Id="rId37" Type="http://schemas.openxmlformats.org/officeDocument/2006/relationships/font" Target="fonts/JosefinSans-boldItalic.fntdata"/><Relationship Id="rId14" Type="http://schemas.openxmlformats.org/officeDocument/2006/relationships/slide" Target="slides/slide9.xml"/><Relationship Id="rId36" Type="http://schemas.openxmlformats.org/officeDocument/2006/relationships/font" Target="fonts/JosefinSans-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38" Type="http://schemas.openxmlformats.org/officeDocument/2006/relationships/font" Target="fonts/AlfaSlabOne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c635ff3a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3c635ff3a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Shreeman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c6970bfbd_5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3c6970bfbd_5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803d27a98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3803d27a98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** Make sure to include how our final idea evolved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bd81cd323_1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bd81cd323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ANDREW - tackling to many things at once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Like won mentioned, they already have other resources for math -ST Math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bd81cd323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3bd81cd323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ANDREW - Focus on practicing English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3c6970bfbd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3c6970bfbd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bd81cd323_1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3bd81cd323_1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Alice</a:t>
            </a:r>
            <a:endParaRPr/>
          </a:p>
          <a:p>
            <a: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Changed the format of the comic panels by adding text lines under each of the six boxes</a:t>
            </a:r>
            <a:endParaRPr/>
          </a:p>
          <a:p>
            <a: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Incorporated Silent Work time to help with the students getting too distracted while they were working</a:t>
            </a:r>
            <a:endParaRPr/>
          </a:p>
          <a:p>
            <a: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Asked Mrs. Han to lead the activity in order to see how the students would respond differently depending on who was leading the lesson</a:t>
            </a:r>
            <a:endParaRPr/>
          </a:p>
          <a:p>
            <a: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She had the idea to change the prompt for the students</a:t>
            </a:r>
            <a:endParaRPr/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We originally asked them to just draw about anything they learned in class</a:t>
            </a:r>
            <a:endParaRPr/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Mrs. Han framed it as them trying to teach an incoming 3rd grader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bd81cd323_1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bd81cd323_1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Alice</a:t>
            </a:r>
            <a:endParaRPr/>
          </a:p>
          <a:p>
            <a: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A pro from this round was that Mrs. Han asked the students to show their art to each other which got them excited and engaged</a:t>
            </a:r>
            <a:endParaRPr/>
          </a:p>
          <a:p>
            <a: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However, a couple of cons we noticed that there were some students who weren’t sure exactly what to draw and they ended up sitting there with blank pages</a:t>
            </a:r>
            <a:endParaRPr/>
          </a:p>
          <a:p>
            <a: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Other students decided that they only wanted to focus on their drawings and not write, while others focused on just writing and not on the drawing portions.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c6970bfbd_2_8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3c6970bfbd_2_8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3c6970bfbd_2_8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3c6970bfbd_2_8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c6970bfbd_2_8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3c6970bfbd_2_8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3803d27a98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3803d27a98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Kimiko</a:t>
            </a:r>
            <a:endParaRPr/>
          </a:p>
          <a:p>
            <a: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based on final feedback, we designed three templates</a:t>
            </a:r>
            <a:endParaRPr/>
          </a:p>
          <a:p>
            <a: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first: standard comic strip</a:t>
            </a:r>
            <a:endParaRPr/>
          </a:p>
          <a:p>
            <a: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second: appeals towards students who enjoy drawing</a:t>
            </a:r>
            <a:endParaRPr/>
          </a:p>
          <a:p>
            <a: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third: appeals towards students who enjoy writing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3bd81cd32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3bd81cd32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WON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3803d27a98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3803d27a98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kimiko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3803d27a98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3803d27a98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WON: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Root problem is lack of funding - we got around the issue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 a first order change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Measures of success - quantity of entries, test scores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3bd81cd323_3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3bd81cd323_3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EVERYONE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bd81cd323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3bd81cd323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Shreeman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c6970bfb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c6970bfb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Won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803d27a98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3803d27a98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Alice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803d27a98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3803d27a98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Siyuan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bd81cd323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bd81cd323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Siyuan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803d27a98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803d27a98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Siyuan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c6970bfbd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c6970bfbd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4278300" y="2751163"/>
            <a:ext cx="587400" cy="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/>
          <p:nvPr>
            <p:ph hasCustomPrompt="1" type="title"/>
          </p:nvPr>
        </p:nvSpPr>
        <p:spPr>
          <a:xfrm>
            <a:off x="311700" y="1167925"/>
            <a:ext cx="8520600" cy="198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/>
          <p:nvPr>
            <p:ph idx="1" type="body"/>
          </p:nvPr>
        </p:nvSpPr>
        <p:spPr>
          <a:xfrm>
            <a:off x="311700" y="32242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9" name="Google Shape;4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311700" y="2480550"/>
            <a:ext cx="8114400" cy="24459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311700" y="1490875"/>
            <a:ext cx="2808000" cy="3078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490250" y="526350"/>
            <a:ext cx="5683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10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8" name="Google Shape;38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" name="Google Shape;39;p9"/>
          <p:cNvSpPr txBox="1"/>
          <p:nvPr>
            <p:ph type="title"/>
          </p:nvPr>
        </p:nvSpPr>
        <p:spPr>
          <a:xfrm>
            <a:off x="265500" y="1375599"/>
            <a:ext cx="4045200" cy="15519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40" name="Google Shape;40;p9"/>
          <p:cNvSpPr txBox="1"/>
          <p:nvPr>
            <p:ph idx="1" type="subTitle"/>
          </p:nvPr>
        </p:nvSpPr>
        <p:spPr>
          <a:xfrm>
            <a:off x="265500" y="2981125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1" name="Google Shape;41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idx="1" type="body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lfa Slab One"/>
              <a:buNone/>
              <a:defRPr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</a:lstStyle>
          <a:p/>
        </p:txBody>
      </p:sp>
      <p:sp>
        <p:nvSpPr>
          <p:cNvPr id="45" name="Google Shape;45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gameday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roxima Nova"/>
              <a:buChar char="●"/>
              <a:defRPr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jpg"/><Relationship Id="rId4" Type="http://schemas.openxmlformats.org/officeDocument/2006/relationships/image" Target="../media/image3.png"/><Relationship Id="rId5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1.jpg"/><Relationship Id="rId4" Type="http://schemas.openxmlformats.org/officeDocument/2006/relationships/image" Target="../media/image19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.jpg"/><Relationship Id="rId4" Type="http://schemas.openxmlformats.org/officeDocument/2006/relationships/image" Target="../media/image27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0.jpg"/><Relationship Id="rId4" Type="http://schemas.openxmlformats.org/officeDocument/2006/relationships/image" Target="../media/image22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7.png"/><Relationship Id="rId4" Type="http://schemas.openxmlformats.org/officeDocument/2006/relationships/image" Target="../media/image26.png"/><Relationship Id="rId5" Type="http://schemas.openxmlformats.org/officeDocument/2006/relationships/image" Target="../media/image1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3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jpg"/><Relationship Id="rId4" Type="http://schemas.openxmlformats.org/officeDocument/2006/relationships/image" Target="../media/image25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jpg"/><Relationship Id="rId4" Type="http://schemas.openxmlformats.org/officeDocument/2006/relationships/image" Target="../media/image11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Relationship Id="rId4" Type="http://schemas.openxmlformats.org/officeDocument/2006/relationships/image" Target="../media/image18.png"/><Relationship Id="rId5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/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Animal Fries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Final Presentation</a:t>
            </a:r>
            <a:endParaRPr sz="3600"/>
          </a:p>
        </p:txBody>
      </p:sp>
      <p:sp>
        <p:nvSpPr>
          <p:cNvPr id="57" name="Google Shape;57;p13"/>
          <p:cNvSpPr txBox="1"/>
          <p:nvPr>
            <p:ph idx="1" type="subTitle"/>
          </p:nvPr>
        </p:nvSpPr>
        <p:spPr>
          <a:xfrm>
            <a:off x="653250" y="3550650"/>
            <a:ext cx="78375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Alice, Andrew, Kimiko, Shreeman, Siyuan, Won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</a:t>
            </a:r>
            <a:r>
              <a:rPr lang="en"/>
              <a:t>oncept generation</a:t>
            </a:r>
            <a:endParaRPr/>
          </a:p>
        </p:txBody>
      </p:sp>
      <p:sp>
        <p:nvSpPr>
          <p:cNvPr id="120" name="Google Shape;120;p22"/>
          <p:cNvSpPr txBox="1"/>
          <p:nvPr>
            <p:ph idx="1" type="body"/>
          </p:nvPr>
        </p:nvSpPr>
        <p:spPr>
          <a:xfrm>
            <a:off x="246375" y="1105650"/>
            <a:ext cx="8520600" cy="305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 sz="2400"/>
              <a:t>Mung Bean Growth Journal=+6</a:t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38100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AutoNum type="arabicPeriod"/>
            </a:pPr>
            <a:r>
              <a:rPr lang="en" sz="2400"/>
              <a:t>Art Portfolio=+7</a:t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38100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AutoNum type="arabicPeriod"/>
            </a:pPr>
            <a:r>
              <a:rPr lang="en" sz="2400"/>
              <a:t>Students Teach the Class=+0</a:t>
            </a:r>
            <a:br>
              <a:rPr lang="en" sz="2400"/>
            </a:b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 sz="2200"/>
              <a:t>Results from decision matrix indicate art portfolio as best</a:t>
            </a:r>
            <a:endParaRPr sz="2400"/>
          </a:p>
        </p:txBody>
      </p:sp>
      <p:pic>
        <p:nvPicPr>
          <p:cNvPr id="121" name="Google Shape;12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7475" y="1966900"/>
            <a:ext cx="1619250" cy="120967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22" name="Google Shape;122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10825" y="914250"/>
            <a:ext cx="1704975" cy="1381125"/>
          </a:xfrm>
          <a:prstGeom prst="rect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pic>
      <p:pic>
        <p:nvPicPr>
          <p:cNvPr id="123" name="Google Shape;123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5400000">
            <a:off x="6749387" y="2695012"/>
            <a:ext cx="1207100" cy="1726975"/>
          </a:xfrm>
          <a:prstGeom prst="rect">
            <a:avLst/>
          </a:prstGeom>
          <a:noFill/>
          <a:ln cap="flat" cmpd="sng" w="127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3"/>
          <p:cNvSpPr txBox="1"/>
          <p:nvPr>
            <p:ph type="title"/>
          </p:nvPr>
        </p:nvSpPr>
        <p:spPr>
          <a:xfrm>
            <a:off x="311700" y="2480550"/>
            <a:ext cx="8114400" cy="244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testing: round 1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art lesson plans</a:t>
            </a:r>
            <a:endParaRPr/>
          </a:p>
        </p:txBody>
      </p:sp>
      <p:pic>
        <p:nvPicPr>
          <p:cNvPr id="134" name="Google Shape;13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5080512" y="947838"/>
            <a:ext cx="3059300" cy="4076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817663" y="956713"/>
            <a:ext cx="3046650" cy="405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testing results:</a:t>
            </a:r>
            <a:endParaRPr/>
          </a:p>
        </p:txBody>
      </p:sp>
      <p:sp>
        <p:nvSpPr>
          <p:cNvPr id="141" name="Google Shape;141;p25"/>
          <p:cNvSpPr txBox="1"/>
          <p:nvPr>
            <p:ph idx="1" type="body"/>
          </p:nvPr>
        </p:nvSpPr>
        <p:spPr>
          <a:xfrm>
            <a:off x="311700" y="1165225"/>
            <a:ext cx="50082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Students were too easily distracted</a:t>
            </a:r>
            <a:endParaRPr sz="2000"/>
          </a:p>
          <a:p>
            <a:pPr indent="-355600" lvl="0" marL="457200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Find balance between simplicity + challenge</a:t>
            </a:r>
            <a:endParaRPr sz="2000"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000"/>
              <a:t>For </a:t>
            </a:r>
            <a:r>
              <a:rPr b="1" lang="en" sz="2000"/>
              <a:t>sustainability</a:t>
            </a:r>
            <a:r>
              <a:rPr lang="en" sz="2000"/>
              <a:t> and </a:t>
            </a:r>
            <a:r>
              <a:rPr b="1" lang="en" sz="2000"/>
              <a:t>feasibility,</a:t>
            </a:r>
            <a:r>
              <a:rPr lang="en" sz="2000"/>
              <a:t> we narrowed it down to the Comic Book activity and focused on writing.</a:t>
            </a:r>
            <a:endParaRPr sz="2000"/>
          </a:p>
        </p:txBody>
      </p:sp>
      <p:pic>
        <p:nvPicPr>
          <p:cNvPr id="142" name="Google Shape;14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5651850" y="479012"/>
            <a:ext cx="2125650" cy="283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400000">
            <a:off x="5657300" y="2395013"/>
            <a:ext cx="2114775" cy="281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redefining problem statement:</a:t>
            </a:r>
            <a:endParaRPr/>
          </a:p>
        </p:txBody>
      </p:sp>
      <p:sp>
        <p:nvSpPr>
          <p:cNvPr id="149" name="Google Shape;149;p26"/>
          <p:cNvSpPr txBox="1"/>
          <p:nvPr>
            <p:ph idx="1" type="body"/>
          </p:nvPr>
        </p:nvSpPr>
        <p:spPr>
          <a:xfrm>
            <a:off x="311700" y="1850075"/>
            <a:ext cx="8520600" cy="192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/>
              <a:t>Mrs. Han’s class needs a </a:t>
            </a:r>
            <a:r>
              <a:rPr b="1" lang="en" sz="2400">
                <a:solidFill>
                  <a:schemeClr val="dk1"/>
                </a:solidFill>
              </a:rPr>
              <a:t>creative art curriculum</a:t>
            </a:r>
            <a:r>
              <a:rPr lang="en" sz="2400"/>
              <a:t> for the students to </a:t>
            </a:r>
            <a:r>
              <a:rPr b="1" lang="en" sz="2400">
                <a:solidFill>
                  <a:schemeClr val="dk1"/>
                </a:solidFill>
              </a:rPr>
              <a:t>practice their English writing with</a:t>
            </a:r>
            <a:r>
              <a:rPr lang="en" sz="2400"/>
              <a:t>, because the 3rd grade students at Baker Elementary have been underperforming in their standardized testing.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7"/>
          <p:cNvSpPr txBox="1"/>
          <p:nvPr>
            <p:ph type="title"/>
          </p:nvPr>
        </p:nvSpPr>
        <p:spPr>
          <a:xfrm>
            <a:off x="311700" y="2480550"/>
            <a:ext cx="8114400" cy="244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testing: round 2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comic strips w/ text lines</a:t>
            </a:r>
            <a:endParaRPr/>
          </a:p>
        </p:txBody>
      </p:sp>
      <p:sp>
        <p:nvSpPr>
          <p:cNvPr id="160" name="Google Shape;160;p28"/>
          <p:cNvSpPr txBox="1"/>
          <p:nvPr>
            <p:ph idx="1" type="body"/>
          </p:nvPr>
        </p:nvSpPr>
        <p:spPr>
          <a:xfrm>
            <a:off x="311700" y="1234075"/>
            <a:ext cx="5088600" cy="324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Allows students to practice their writing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Silent work time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Mrs. Han leads the activity while we observe</a:t>
            </a:r>
            <a:endParaRPr/>
          </a:p>
        </p:txBody>
      </p:sp>
      <p:pic>
        <p:nvPicPr>
          <p:cNvPr id="161" name="Google Shape;16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07950" y="1234075"/>
            <a:ext cx="2667000" cy="3552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3100" y="2571750"/>
            <a:ext cx="3898900" cy="2193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</a:t>
            </a:r>
            <a:r>
              <a:rPr lang="en"/>
              <a:t>esting results:</a:t>
            </a:r>
            <a:endParaRPr/>
          </a:p>
        </p:txBody>
      </p:sp>
      <p:sp>
        <p:nvSpPr>
          <p:cNvPr id="168" name="Google Shape;168;p29"/>
          <p:cNvSpPr txBox="1"/>
          <p:nvPr>
            <p:ph idx="1" type="body"/>
          </p:nvPr>
        </p:nvSpPr>
        <p:spPr>
          <a:xfrm>
            <a:off x="311700" y="1207600"/>
            <a:ext cx="7876500" cy="328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 - </a:t>
            </a:r>
            <a:r>
              <a:rPr lang="en"/>
              <a:t>Allowing students to showcase their art to each other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 - </a:t>
            </a:r>
            <a:r>
              <a:rPr lang="en"/>
              <a:t>Not enough directions/guidance</a:t>
            </a:r>
            <a:endParaRPr/>
          </a:p>
        </p:txBody>
      </p:sp>
      <p:pic>
        <p:nvPicPr>
          <p:cNvPr id="169" name="Google Shape;16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5467449" y="1856100"/>
            <a:ext cx="2461375" cy="327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6374" y="2264862"/>
            <a:ext cx="3278925" cy="24613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0"/>
          <p:cNvSpPr txBox="1"/>
          <p:nvPr>
            <p:ph type="title"/>
          </p:nvPr>
        </p:nvSpPr>
        <p:spPr>
          <a:xfrm>
            <a:off x="311700" y="2480550"/>
            <a:ext cx="8114400" cy="244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stakeholder feedback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feedback</a:t>
            </a:r>
            <a:endParaRPr/>
          </a:p>
        </p:txBody>
      </p:sp>
      <p:sp>
        <p:nvSpPr>
          <p:cNvPr id="181" name="Google Shape;181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 sz="3000"/>
              <a:t>Had trouble fitting their drawings in smaller boxes</a:t>
            </a:r>
            <a:endParaRPr sz="3000"/>
          </a:p>
          <a:p>
            <a:pPr indent="-419100" lvl="0" marL="457200" rtl="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 sz="3000"/>
              <a:t>Avoiding popularity contest</a:t>
            </a:r>
            <a:endParaRPr sz="3000"/>
          </a:p>
          <a:p>
            <a:pPr indent="-419100" lvl="0" marL="457200" rtl="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 sz="3000"/>
              <a:t>Co-Design process</a:t>
            </a:r>
            <a:endParaRPr sz="30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title"/>
          </p:nvPr>
        </p:nvSpPr>
        <p:spPr>
          <a:xfrm>
            <a:off x="311700" y="292850"/>
            <a:ext cx="8520600" cy="237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/>
              <a:t>h</a:t>
            </a:r>
            <a:r>
              <a:rPr lang="en" sz="4500"/>
              <a:t>ow might we</a:t>
            </a:r>
            <a:endParaRPr sz="4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/>
              <a:t>redesign</a:t>
            </a:r>
            <a:endParaRPr sz="4500"/>
          </a:p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/>
              <a:t>the classroom experience? </a:t>
            </a:r>
            <a:endParaRPr sz="4500"/>
          </a:p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500"/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90013" y="2571750"/>
            <a:ext cx="3163973" cy="237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solution: 3rd grade survival guide</a:t>
            </a:r>
            <a:endParaRPr/>
          </a:p>
        </p:txBody>
      </p:sp>
      <p:pic>
        <p:nvPicPr>
          <p:cNvPr id="187" name="Google Shape;18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6563" y="1346453"/>
            <a:ext cx="2407824" cy="2940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49048" y="1346463"/>
            <a:ext cx="2282740" cy="2940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16485" y="1355338"/>
            <a:ext cx="2282750" cy="2922690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32"/>
          <p:cNvSpPr txBox="1"/>
          <p:nvPr/>
        </p:nvSpPr>
        <p:spPr>
          <a:xfrm>
            <a:off x="1089000" y="4429150"/>
            <a:ext cx="1143000" cy="4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Josefin Sans"/>
                <a:ea typeface="Josefin Sans"/>
                <a:cs typeface="Josefin Sans"/>
                <a:sym typeface="Josefin Sans"/>
              </a:rPr>
              <a:t>Template 1	</a:t>
            </a:r>
            <a:endParaRPr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191" name="Google Shape;191;p32"/>
          <p:cNvSpPr txBox="1"/>
          <p:nvPr/>
        </p:nvSpPr>
        <p:spPr>
          <a:xfrm>
            <a:off x="3987663" y="4429150"/>
            <a:ext cx="1143000" cy="4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Josefin Sans"/>
                <a:ea typeface="Josefin Sans"/>
                <a:cs typeface="Josefin Sans"/>
                <a:sym typeface="Josefin Sans"/>
              </a:rPr>
              <a:t>Template 2</a:t>
            </a:r>
            <a:endParaRPr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192" name="Google Shape;192;p32"/>
          <p:cNvSpPr txBox="1"/>
          <p:nvPr/>
        </p:nvSpPr>
        <p:spPr>
          <a:xfrm>
            <a:off x="6886350" y="4429150"/>
            <a:ext cx="1143000" cy="4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Josefin Sans"/>
                <a:ea typeface="Josefin Sans"/>
                <a:cs typeface="Josefin Sans"/>
                <a:sym typeface="Josefin Sans"/>
              </a:rPr>
              <a:t>Template 3</a:t>
            </a:r>
            <a:endParaRPr>
              <a:latin typeface="Josefin Sans"/>
              <a:ea typeface="Josefin Sans"/>
              <a:cs typeface="Josefin Sans"/>
              <a:sym typeface="Josefin San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3"/>
          <p:cNvSpPr txBox="1"/>
          <p:nvPr>
            <p:ph type="title"/>
          </p:nvPr>
        </p:nvSpPr>
        <p:spPr>
          <a:xfrm>
            <a:off x="311700" y="2480550"/>
            <a:ext cx="8114400" cy="244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the future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implementation</a:t>
            </a:r>
            <a:endParaRPr/>
          </a:p>
        </p:txBody>
      </p:sp>
      <p:sp>
        <p:nvSpPr>
          <p:cNvPr id="203" name="Google Shape;203;p34"/>
          <p:cNvSpPr txBox="1"/>
          <p:nvPr>
            <p:ph idx="1" type="body"/>
          </p:nvPr>
        </p:nvSpPr>
        <p:spPr>
          <a:xfrm>
            <a:off x="311700" y="1234075"/>
            <a:ext cx="70995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/>
              <a:t>Lesson plan + templates accessible electronically</a:t>
            </a:r>
            <a:endParaRPr sz="2400"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br>
              <a:rPr lang="en" sz="2400"/>
            </a:br>
            <a:r>
              <a:rPr lang="en" sz="2400"/>
              <a:t>Can perform comic strip activity once a week or at Mrs. Han’s discretion</a:t>
            </a:r>
            <a:endParaRPr sz="2400"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impact</a:t>
            </a:r>
            <a:endParaRPr/>
          </a:p>
        </p:txBody>
      </p:sp>
      <p:pic>
        <p:nvPicPr>
          <p:cNvPr id="209" name="Google Shape;20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9889" y="1017725"/>
            <a:ext cx="5884225" cy="4024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6"/>
          <p:cNvSpPr txBox="1"/>
          <p:nvPr>
            <p:ph type="title"/>
          </p:nvPr>
        </p:nvSpPr>
        <p:spPr>
          <a:xfrm>
            <a:off x="311700" y="2480550"/>
            <a:ext cx="8114400" cy="244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Any questions?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 challenge</a:t>
            </a:r>
            <a:endParaRPr/>
          </a:p>
        </p:txBody>
      </p:sp>
      <p:pic>
        <p:nvPicPr>
          <p:cNvPr id="69" name="Google Shape;6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826" y="1803014"/>
            <a:ext cx="4807050" cy="1537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63950" y="1084172"/>
            <a:ext cx="3743550" cy="39831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6"/>
          <p:cNvPicPr preferRelativeResize="0"/>
          <p:nvPr/>
        </p:nvPicPr>
        <p:blipFill rotWithShape="1">
          <a:blip r:embed="rId3">
            <a:alphaModFix/>
          </a:blip>
          <a:srcRect b="0" l="0" r="0" t="20666"/>
          <a:stretch/>
        </p:blipFill>
        <p:spPr>
          <a:xfrm>
            <a:off x="270938" y="730250"/>
            <a:ext cx="8602123" cy="383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stakeholders</a:t>
            </a:r>
            <a:endParaRPr/>
          </a:p>
        </p:txBody>
      </p:sp>
      <p:sp>
        <p:nvSpPr>
          <p:cNvPr id="81" name="Google Shape;81;p17"/>
          <p:cNvSpPr txBox="1"/>
          <p:nvPr>
            <p:ph idx="1" type="body"/>
          </p:nvPr>
        </p:nvSpPr>
        <p:spPr>
          <a:xfrm>
            <a:off x="510650" y="1097975"/>
            <a:ext cx="39999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Mrs. Han</a:t>
            </a:r>
            <a:endParaRPr b="1"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/>
          </a:p>
        </p:txBody>
      </p:sp>
      <p:sp>
        <p:nvSpPr>
          <p:cNvPr id="82" name="Google Shape;82;p17"/>
          <p:cNvSpPr txBox="1"/>
          <p:nvPr>
            <p:ph idx="2" type="body"/>
          </p:nvPr>
        </p:nvSpPr>
        <p:spPr>
          <a:xfrm>
            <a:off x="4311600" y="1258850"/>
            <a:ext cx="39999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/>
              <a:t>Mrs. Han’s students</a:t>
            </a:r>
            <a:endParaRPr b="1"/>
          </a:p>
        </p:txBody>
      </p:sp>
      <p:pic>
        <p:nvPicPr>
          <p:cNvPr id="83" name="Google Shape;8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651" y="1462825"/>
            <a:ext cx="3130848" cy="3130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11601" y="1640376"/>
            <a:ext cx="4572001" cy="2571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interviews</a:t>
            </a:r>
            <a:endParaRPr/>
          </a:p>
        </p:txBody>
      </p:sp>
      <p:sp>
        <p:nvSpPr>
          <p:cNvPr id="90" name="Google Shape;90;p18"/>
          <p:cNvSpPr txBox="1"/>
          <p:nvPr>
            <p:ph idx="1" type="body"/>
          </p:nvPr>
        </p:nvSpPr>
        <p:spPr>
          <a:xfrm>
            <a:off x="4438325" y="1676000"/>
            <a:ext cx="4212000" cy="214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“I like being creative”</a:t>
            </a:r>
            <a:endParaRPr sz="2800"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800"/>
              <a:t>“I wish we had more art”</a:t>
            </a:r>
            <a:endParaRPr sz="2800"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800"/>
              <a:t>“I like hands-on activities”</a:t>
            </a:r>
            <a:endParaRPr sz="2800"/>
          </a:p>
        </p:txBody>
      </p:sp>
      <p:pic>
        <p:nvPicPr>
          <p:cNvPr id="91" name="Google Shape;9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112" y="2238050"/>
            <a:ext cx="1847758" cy="2463677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17099" y="1270462"/>
            <a:ext cx="1609048" cy="21453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interviews</a:t>
            </a:r>
            <a:endParaRPr/>
          </a:p>
        </p:txBody>
      </p:sp>
      <p:sp>
        <p:nvSpPr>
          <p:cNvPr id="98" name="Google Shape;98;p19"/>
          <p:cNvSpPr txBox="1"/>
          <p:nvPr>
            <p:ph idx="1" type="body"/>
          </p:nvPr>
        </p:nvSpPr>
        <p:spPr>
          <a:xfrm>
            <a:off x="4245425" y="1621600"/>
            <a:ext cx="4702500" cy="267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“I don’t know a lot about art”</a:t>
            </a:r>
            <a:endParaRPr sz="2800"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800"/>
              <a:t>“I have little funding for art”</a:t>
            </a:r>
            <a:endParaRPr sz="2800"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800"/>
              <a:t>“I wish I could do more for my students”</a:t>
            </a:r>
            <a:endParaRPr sz="2800"/>
          </a:p>
        </p:txBody>
      </p:sp>
      <p:pic>
        <p:nvPicPr>
          <p:cNvPr id="99" name="Google Shape;9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4625" y="1234075"/>
            <a:ext cx="3524250" cy="3448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statement</a:t>
            </a:r>
            <a:endParaRPr/>
          </a:p>
        </p:txBody>
      </p:sp>
      <p:sp>
        <p:nvSpPr>
          <p:cNvPr id="105" name="Google Shape;105;p20"/>
          <p:cNvSpPr txBox="1"/>
          <p:nvPr>
            <p:ph idx="1" type="body"/>
          </p:nvPr>
        </p:nvSpPr>
        <p:spPr>
          <a:xfrm>
            <a:off x="311700" y="1811250"/>
            <a:ext cx="8520600" cy="19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2400"/>
              <a:t>Mrs. Han’s class needs more access to </a:t>
            </a:r>
            <a:r>
              <a:rPr b="1" lang="en" sz="2400">
                <a:solidFill>
                  <a:schemeClr val="dk1"/>
                </a:solidFill>
              </a:rPr>
              <a:t>exemplary art</a:t>
            </a:r>
            <a:r>
              <a:rPr lang="en" sz="2400"/>
              <a:t> and </a:t>
            </a:r>
            <a:r>
              <a:rPr b="1" lang="en" sz="2400">
                <a:solidFill>
                  <a:schemeClr val="dk1"/>
                </a:solidFill>
              </a:rPr>
              <a:t>interdisciplinary curriculum</a:t>
            </a:r>
            <a:r>
              <a:rPr lang="en" sz="2400"/>
              <a:t> alongside STEM because students should have the resources to explore their </a:t>
            </a:r>
            <a:r>
              <a:rPr b="1" lang="en" sz="2400">
                <a:solidFill>
                  <a:schemeClr val="dk1"/>
                </a:solidFill>
              </a:rPr>
              <a:t>unique interests and strengths</a:t>
            </a:r>
            <a:r>
              <a:rPr lang="en" sz="2400">
                <a:solidFill>
                  <a:schemeClr val="dk1"/>
                </a:solidFill>
              </a:rPr>
              <a:t>.</a:t>
            </a:r>
            <a:endParaRPr sz="2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</a:t>
            </a:r>
            <a:r>
              <a:rPr lang="en"/>
              <a:t>ompetitive analysis</a:t>
            </a:r>
            <a:endParaRPr/>
          </a:p>
        </p:txBody>
      </p:sp>
      <p:sp>
        <p:nvSpPr>
          <p:cNvPr id="111" name="Google Shape;111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Education.com</a:t>
            </a:r>
            <a:endParaRPr sz="2000"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55600" lvl="0" marL="457200" rtl="0">
              <a:spcBef>
                <a:spcPts val="160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Team Baker - ENG 100D, Winter 2018</a:t>
            </a:r>
            <a:endParaRPr sz="2000"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55600" lvl="0" marL="457200">
              <a:spcBef>
                <a:spcPts val="160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sciencebuddies.org</a:t>
            </a:r>
            <a:endParaRPr sz="2000"/>
          </a:p>
        </p:txBody>
      </p:sp>
      <p:pic>
        <p:nvPicPr>
          <p:cNvPr id="112" name="Google Shape;11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27648" y="2909711"/>
            <a:ext cx="1835025" cy="183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54425" y="563750"/>
            <a:ext cx="3858873" cy="1889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54425" y="2622444"/>
            <a:ext cx="3677875" cy="23206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Gameday">
  <a:themeElements>
    <a:clrScheme name="Gameday">
      <a:dk1>
        <a:srgbClr val="4285F4"/>
      </a:dk1>
      <a:lt1>
        <a:srgbClr val="FFFFFF"/>
      </a:lt1>
      <a:dk2>
        <a:srgbClr val="666666"/>
      </a:dk2>
      <a:lt2>
        <a:srgbClr val="D9D9D9"/>
      </a:lt2>
      <a:accent1>
        <a:srgbClr val="455A64"/>
      </a:accent1>
      <a:accent2>
        <a:srgbClr val="607D8B"/>
      </a:accent2>
      <a:accent3>
        <a:srgbClr val="FF5722"/>
      </a:accent3>
      <a:accent4>
        <a:srgbClr val="D84315"/>
      </a:accent4>
      <a:accent5>
        <a:srgbClr val="1C3AA9"/>
      </a:accent5>
      <a:accent6>
        <a:srgbClr val="FFAB40"/>
      </a:accent6>
      <a:hlink>
        <a:srgbClr val="1C3AA9"/>
      </a:hlink>
      <a:folHlink>
        <a:srgbClr val="1C3AA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